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893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8" y="1196975"/>
            <a:ext cx="10943167" cy="10826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4" y="2422525"/>
            <a:ext cx="10949517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fld id="{234496A3-40FD-4D05-B317-3B891A19B856}" type="datetimeFigureOut">
              <a:rPr lang="ar-IQ" smtClean="0"/>
              <a:t>20/08/1446</a:t>
            </a:fld>
            <a:endParaRPr lang="ar-IQ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endParaRPr lang="ar-IQ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fld id="{97DF116E-57D8-43F4-A92B-1B541FD842B3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491687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4496A3-40FD-4D05-B317-3B891A19B856}" type="datetimeFigureOut">
              <a:rPr lang="ar-IQ" smtClean="0"/>
              <a:t>20/08/1446</a:t>
            </a:fld>
            <a:endParaRPr lang="ar-IQ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DF116E-57D8-43F4-A92B-1B541FD842B3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227080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1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4496A3-40FD-4D05-B317-3B891A19B856}" type="datetimeFigureOut">
              <a:rPr lang="ar-IQ" smtClean="0"/>
              <a:t>20/08/1446</a:t>
            </a:fld>
            <a:endParaRPr lang="ar-IQ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DF116E-57D8-43F4-A92B-1B541FD842B3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659165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4496A3-40FD-4D05-B317-3B891A19B856}" type="datetimeFigureOut">
              <a:rPr lang="ar-IQ" smtClean="0"/>
              <a:t>20/08/1446</a:t>
            </a:fld>
            <a:endParaRPr lang="ar-IQ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DF116E-57D8-43F4-A92B-1B541FD842B3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383875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1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1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4496A3-40FD-4D05-B317-3B891A19B856}" type="datetimeFigureOut">
              <a:rPr lang="ar-IQ" smtClean="0"/>
              <a:t>20/08/1446</a:t>
            </a:fld>
            <a:endParaRPr lang="ar-IQ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DF116E-57D8-43F4-A92B-1B541FD842B3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146182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4496A3-40FD-4D05-B317-3B891A19B856}" type="datetimeFigureOut">
              <a:rPr lang="ar-IQ" smtClean="0"/>
              <a:t>20/08/1446</a:t>
            </a:fld>
            <a:endParaRPr lang="ar-IQ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DF116E-57D8-43F4-A92B-1B541FD842B3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750575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4496A3-40FD-4D05-B317-3B891A19B856}" type="datetimeFigureOut">
              <a:rPr lang="ar-IQ" smtClean="0"/>
              <a:t>20/08/1446</a:t>
            </a:fld>
            <a:endParaRPr lang="ar-IQ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DF116E-57D8-43F4-A92B-1B541FD842B3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597200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1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4496A3-40FD-4D05-B317-3B891A19B856}" type="datetimeFigureOut">
              <a:rPr lang="ar-IQ" smtClean="0"/>
              <a:t>20/08/1446</a:t>
            </a:fld>
            <a:endParaRPr lang="ar-IQ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DF116E-57D8-43F4-A92B-1B541FD842B3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576361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1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4496A3-40FD-4D05-B317-3B891A19B856}" type="datetimeFigureOut">
              <a:rPr lang="ar-IQ" smtClean="0"/>
              <a:t>20/08/1446</a:t>
            </a:fld>
            <a:endParaRPr lang="ar-IQ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DF116E-57D8-43F4-A92B-1B541FD842B3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898714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4496A3-40FD-4D05-B317-3B891A19B856}" type="datetimeFigureOut">
              <a:rPr lang="ar-IQ" smtClean="0"/>
              <a:t>20/08/1446</a:t>
            </a:fld>
            <a:endParaRPr lang="ar-IQ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DF116E-57D8-43F4-A92B-1B541FD842B3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568057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4496A3-40FD-4D05-B317-3B891A19B856}" type="datetimeFigureOut">
              <a:rPr lang="ar-IQ" smtClean="0"/>
              <a:t>20/08/1446</a:t>
            </a:fld>
            <a:endParaRPr lang="ar-IQ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DF116E-57D8-43F4-A92B-1B541FD842B3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655843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893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190501"/>
            <a:ext cx="10972800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  <a:endParaRPr lang="en-US" altLang="zh-CN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09600" y="1174750"/>
            <a:ext cx="109728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altLang="zh-CN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 noProof="1" dirty="0"/>
            </a:lvl1pPr>
          </a:lstStyle>
          <a:p>
            <a:fld id="{234496A3-40FD-4D05-B317-3B891A19B856}" type="datetimeFigureOut">
              <a:rPr lang="ar-IQ" smtClean="0"/>
              <a:t>20/08/1446</a:t>
            </a:fld>
            <a:endParaRPr lang="ar-IQ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 noProof="1" dirty="0"/>
            </a:lvl1pPr>
          </a:lstStyle>
          <a:p>
            <a:endParaRPr lang="ar-IQ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 noProof="1" dirty="0">
                <a:ea typeface="+mn-ea"/>
              </a:defRPr>
            </a:lvl1pPr>
          </a:lstStyle>
          <a:p>
            <a:fld id="{97DF116E-57D8-43F4-A92B-1B541FD842B3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562555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fontAlgn="base" hangingPunct="1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2938" y="960121"/>
            <a:ext cx="10943167" cy="2953512"/>
          </a:xfrm>
        </p:spPr>
        <p:txBody>
          <a:bodyPr/>
          <a:lstStyle/>
          <a:p>
            <a:pPr rtl="0"/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PHARMACOLOGY II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err="1" smtClean="0"/>
              <a:t>lec</a:t>
            </a:r>
            <a:r>
              <a:rPr lang="en-US" dirty="0" smtClean="0"/>
              <a:t> </a:t>
            </a:r>
            <a:r>
              <a:rPr lang="en-US" dirty="0" smtClean="0"/>
              <a:t>4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GB" b="1" dirty="0"/>
              <a:t>Anticoagulants, </a:t>
            </a:r>
            <a:r>
              <a:rPr lang="en-GB" b="1" dirty="0" err="1"/>
              <a:t>Antiplatelets</a:t>
            </a:r>
            <a:r>
              <a:rPr lang="en-GB" b="1" dirty="0"/>
              <a:t>, and </a:t>
            </a:r>
            <a:r>
              <a:rPr lang="en-GB" b="1" dirty="0" err="1"/>
              <a:t>Thrombolytics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10782" y="4927981"/>
            <a:ext cx="10949517" cy="1752600"/>
          </a:xfrm>
        </p:spPr>
        <p:txBody>
          <a:bodyPr/>
          <a:lstStyle/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By : Dr. </a:t>
            </a:r>
            <a:r>
              <a:rPr lang="en-US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Maysam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Ali Ameen </a:t>
            </a:r>
            <a:endParaRPr lang="ar-IQ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478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10896"/>
            <a:ext cx="10972800" cy="5816854"/>
          </a:xfrm>
        </p:spPr>
        <p:txBody>
          <a:bodyPr/>
          <a:lstStyle/>
          <a:p>
            <a:pPr marL="0" indent="0" algn="l" rtl="0"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Thromboembolic Disorders</a:t>
            </a:r>
          </a:p>
          <a:p>
            <a:pPr marL="0" indent="0" algn="l" rtl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Thromboembolic disorders involve the formation of a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thrombus (clot)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may obstruct blood flow, leading to severe complications.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a clot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detaches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moves, it becomes an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embolus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which can cause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stroke, myocardial infarction (MI), deep vein thrombosis (DVT), or pulmonary embolism (PE).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251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0"/>
            <a:ext cx="10972800" cy="6127750"/>
          </a:xfrm>
        </p:spPr>
        <p:txBody>
          <a:bodyPr/>
          <a:lstStyle/>
          <a:p>
            <a:pPr marL="0" lvl="0" indent="0" algn="l" rtl="0">
              <a:buNone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Pathophysiology of Thrombosis: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buNone/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Arterial thrombosis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Forms due to platelet aggregation (e.g., in coronary artery disease → heart attack).</a:t>
            </a:r>
          </a:p>
          <a:p>
            <a:pPr marL="0" lvl="0" indent="0" algn="l" rtl="0">
              <a:buNone/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Venous thrombosis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Forms due to activation of clotting factors (e.g., in deep vein thrombosis).</a:t>
            </a:r>
          </a:p>
          <a:p>
            <a:pPr marL="0" lvl="0" indent="0" algn="l" rtl="0">
              <a:buNone/>
            </a:pPr>
            <a:endParaRPr lang="en-US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Classes 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Drugs Used in Thromboembolic Disorders: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buNone/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Anticoagulants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Prevent new clot formation and stop clot growth.</a:t>
            </a:r>
          </a:p>
          <a:p>
            <a:pPr marL="0" lvl="0" indent="0" algn="l" rtl="0">
              <a:buNone/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Antiplatelet drugs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Prevent platelets from sticking together (important in arterial thrombosis).</a:t>
            </a:r>
          </a:p>
          <a:p>
            <a:pPr marL="0" lvl="0" indent="0" algn="l" rtl="0">
              <a:buNone/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Thrombolytic drugs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Dissolve pre-existing clots.</a:t>
            </a: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868944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603504"/>
            <a:ext cx="10972800" cy="5524246"/>
          </a:xfrm>
        </p:spPr>
        <p:txBody>
          <a:bodyPr/>
          <a:lstStyle/>
          <a:p>
            <a:pPr marL="0" indent="0" algn="l">
              <a:buNone/>
            </a:pPr>
            <a:r>
              <a:rPr lang="en-GB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GB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Anticoagulants</a:t>
            </a:r>
          </a:p>
          <a:p>
            <a:pPr marL="0" indent="0" algn="l">
              <a:buNone/>
            </a:pP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Function: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Prevent clot formation by interfering with the coagulation cascade.</a:t>
            </a:r>
          </a:p>
          <a:p>
            <a:pPr marL="0" indent="0" algn="l">
              <a:buNone/>
            </a:pP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Parenteral Anticoagulants</a:t>
            </a:r>
          </a:p>
          <a:p>
            <a:pPr marL="0" indent="0" algn="l">
              <a:buNone/>
            </a:pPr>
            <a:r>
              <a:rPr lang="en-GB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Unfractionated Heparin (UFH)</a:t>
            </a:r>
          </a:p>
          <a:p>
            <a:pPr marL="0" indent="0" algn="l">
              <a:buNone/>
            </a:pP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Mechanism of Action: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algn="l">
              <a:buNone/>
            </a:pP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Binds to </a:t>
            </a:r>
            <a:r>
              <a:rPr lang="en-GB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antithrombin</a:t>
            </a:r>
            <a:r>
              <a:rPr lang="en-GB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III</a:t>
            </a:r>
            <a:r>
              <a:rPr lang="en-GB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enhances its activity.</a:t>
            </a:r>
          </a:p>
          <a:p>
            <a:pPr marL="457200" lvl="1" indent="0" algn="l">
              <a:buNone/>
            </a:pP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Inactivates </a:t>
            </a:r>
            <a:r>
              <a:rPr lang="en-GB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thrombin (Factor </a:t>
            </a:r>
            <a:r>
              <a:rPr lang="en-GB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IIa</a:t>
            </a:r>
            <a:r>
              <a:rPr lang="en-GB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and Factor </a:t>
            </a:r>
            <a:r>
              <a:rPr lang="en-GB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</a:t>
            </a:r>
            <a:r>
              <a:rPr lang="en-GB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preventing clot formation.</a:t>
            </a:r>
          </a:p>
          <a:p>
            <a:pPr marL="0" indent="0" algn="l">
              <a:buNone/>
            </a:pP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796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608" y="155448"/>
            <a:ext cx="11289792" cy="5972302"/>
          </a:xfrm>
        </p:spPr>
        <p:txBody>
          <a:bodyPr/>
          <a:lstStyle/>
          <a:p>
            <a:pPr marL="0" lvl="0" indent="0" algn="l">
              <a:buNone/>
            </a:pPr>
            <a:r>
              <a:rPr lang="en-GB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Indications</a:t>
            </a:r>
            <a:r>
              <a:rPr lang="en-GB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algn="l">
              <a:buNone/>
            </a:pPr>
            <a:r>
              <a:rPr lang="en-GB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DVT, PE, MI, unstable angina.</a:t>
            </a:r>
          </a:p>
          <a:p>
            <a:pPr marL="457200" lvl="1" indent="0" algn="l">
              <a:buNone/>
            </a:pPr>
            <a:r>
              <a:rPr lang="en-GB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Used in </a:t>
            </a:r>
            <a:r>
              <a:rPr lang="en-GB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pregnancy</a:t>
            </a:r>
            <a:r>
              <a:rPr lang="en-GB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(does not cross the placenta).</a:t>
            </a:r>
          </a:p>
          <a:p>
            <a:pPr marL="0" lvl="0" indent="0" algn="l">
              <a:buNone/>
            </a:pPr>
            <a:r>
              <a:rPr lang="en-GB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Administration</a:t>
            </a:r>
            <a:r>
              <a:rPr lang="en-GB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IV or subcutaneous.</a:t>
            </a:r>
          </a:p>
          <a:p>
            <a:pPr marL="0" lvl="0" indent="0" algn="l">
              <a:buNone/>
            </a:pPr>
            <a:r>
              <a:rPr lang="en-GB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Monitoring</a:t>
            </a:r>
            <a:r>
              <a:rPr lang="en-GB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GB" sz="32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Activated</a:t>
            </a:r>
            <a:r>
              <a:rPr lang="en-GB" sz="3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Partial Thromboplastin Time (</a:t>
            </a:r>
            <a:r>
              <a:rPr lang="en-GB" sz="3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aPTT</a:t>
            </a:r>
            <a:r>
              <a:rPr lang="en-GB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GB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(goal: </a:t>
            </a:r>
            <a:r>
              <a:rPr lang="en-GB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1.5–2.5x normal</a:t>
            </a:r>
            <a:r>
              <a:rPr lang="en-GB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lvl="0" indent="0" algn="l" rtl="0">
              <a:buNone/>
            </a:pPr>
            <a:r>
              <a:rPr lang="en-GB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Side </a:t>
            </a:r>
            <a:r>
              <a:rPr lang="en-GB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Effects</a:t>
            </a:r>
            <a:r>
              <a:rPr lang="en-GB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ar-IQ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Bleeding</a:t>
            </a:r>
            <a:r>
              <a:rPr lang="en-GB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heparin-induced thrombocytopenia (HIT), osteoporosis (long-term use).</a:t>
            </a:r>
          </a:p>
          <a:p>
            <a:pPr marL="0" lvl="0" indent="0" algn="l">
              <a:buNone/>
            </a:pPr>
            <a:r>
              <a:rPr lang="en-GB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Antidote: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Protamine </a:t>
            </a:r>
            <a:r>
              <a:rPr lang="en-GB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sulfate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(reverses heparin overdose).</a:t>
            </a:r>
          </a:p>
          <a:p>
            <a:pPr marL="0" lvl="0" indent="0" algn="l">
              <a:buNone/>
            </a:pPr>
            <a:r>
              <a:rPr lang="en-GB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Contraindications:</a:t>
            </a:r>
            <a:r>
              <a:rPr lang="en-GB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Active </a:t>
            </a:r>
            <a:r>
              <a:rPr lang="en-GB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bleeding, severe hypertension, recent </a:t>
            </a:r>
            <a:r>
              <a:rPr lang="en-GB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surgery</a:t>
            </a:r>
            <a:endParaRPr lang="en-GB" sz="3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819613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48056"/>
            <a:ext cx="10972800" cy="5679694"/>
          </a:xfrm>
        </p:spPr>
        <p:txBody>
          <a:bodyPr/>
          <a:lstStyle/>
          <a:p>
            <a:pPr marL="0" indent="0" algn="l">
              <a:buNone/>
            </a:pPr>
            <a:r>
              <a:rPr lang="en-GB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Low Molecular Weight Heparins (LMWHs) (e.g., Enoxaparin, </a:t>
            </a:r>
            <a:r>
              <a:rPr lang="en-GB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Dalteparin</a:t>
            </a:r>
            <a:r>
              <a:rPr lang="en-GB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 algn="l">
              <a:buNone/>
            </a:pPr>
            <a:r>
              <a:rPr lang="en-GB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Mechanism</a:t>
            </a:r>
            <a:r>
              <a:rPr lang="en-GB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GB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Inhibits</a:t>
            </a:r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 </a:t>
            </a:r>
            <a:r>
              <a:rPr lang="en-GB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more than </a:t>
            </a:r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thrombin</a:t>
            </a:r>
            <a:endParaRPr lang="en-GB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en-GB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Advantages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Over UFH: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algn="l">
              <a:buNone/>
            </a:pP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Longer half-life, </a:t>
            </a:r>
            <a:r>
              <a:rPr lang="en-GB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need for </a:t>
            </a:r>
            <a:r>
              <a:rPr lang="en-GB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aPTT</a:t>
            </a:r>
            <a:r>
              <a:rPr lang="en-GB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monitoring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lvl="1" indent="0" algn="l">
              <a:buNone/>
            </a:pP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Lower risk of HIT.</a:t>
            </a:r>
          </a:p>
          <a:p>
            <a:pPr marL="0" indent="0" algn="l">
              <a:buNone/>
            </a:pPr>
            <a:r>
              <a:rPr lang="en-GB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Uses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algn="l">
              <a:buNone/>
            </a:pP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DVT prophylaxis in </a:t>
            </a:r>
            <a:r>
              <a:rPr lang="en-GB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orthopedic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surgery, cancer-associated thrombosis.</a:t>
            </a:r>
          </a:p>
          <a:p>
            <a:pPr marL="0" indent="0" algn="l">
              <a:buNone/>
            </a:pPr>
            <a:r>
              <a:rPr lang="en-GB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Antidote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Partial reversal with 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protamine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sulfate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627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Fondaparinux</a:t>
            </a:r>
          </a:p>
          <a:p>
            <a:pPr marL="0" indent="0" algn="l" rtl="0"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Mechanism: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Selective Factor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inhibitor.</a:t>
            </a:r>
          </a:p>
          <a:p>
            <a:pPr marL="0" indent="0" algn="l" rtl="0"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Uses: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Alternative for patients with HIT.</a:t>
            </a:r>
          </a:p>
          <a:p>
            <a:pPr marL="0" indent="0" algn="l" rtl="0"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specific antidote.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4761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1208" y="100584"/>
            <a:ext cx="11207496" cy="5880862"/>
          </a:xfrm>
        </p:spPr>
        <p:txBody>
          <a:bodyPr/>
          <a:lstStyle/>
          <a:p>
            <a:pPr marL="0" indent="0" algn="l" rtl="0">
              <a:buNone/>
            </a:pPr>
            <a:r>
              <a:rPr lang="en-GB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Oral Anticoagulants</a:t>
            </a:r>
          </a:p>
          <a:p>
            <a:pPr marL="0" indent="0" algn="l" rtl="0">
              <a:buNone/>
            </a:pPr>
            <a:r>
              <a:rPr lang="en-GB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Warfarin (Vitamin K Antagonist)</a:t>
            </a:r>
          </a:p>
          <a:p>
            <a:pPr marL="0" indent="0" algn="l" rtl="0">
              <a:buNone/>
            </a:pPr>
            <a:r>
              <a:rPr lang="en-GB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Mechanism</a:t>
            </a:r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Inhibits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Vitamin K epoxide reductase → prevents activation of clotting factors 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II, VII, IX, and X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endParaRPr lang="en-GB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GB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Uses</a:t>
            </a:r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Long-term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anticoagulation (e.g., 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atrial fibrillation, mechanical heart valves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 algn="l" rtl="0">
              <a:buNone/>
            </a:pPr>
            <a:r>
              <a:rPr lang="en-GB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Monitoring</a:t>
            </a:r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Normalized Ratio (INR)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(goal: 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2–3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for mechanical heart valves, 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2.5–3.5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 algn="l" rtl="0">
              <a:buNone/>
            </a:pP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3582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l" rtl="0">
              <a:buNone/>
            </a:pPr>
            <a:r>
              <a:rPr lang="en-GB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Antidote</a:t>
            </a:r>
            <a:r>
              <a:rPr lang="en-GB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Vitamin K (</a:t>
            </a:r>
            <a:r>
              <a:rPr lang="en-GB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phytonadione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fresh frozen plasma (FFP).</a:t>
            </a:r>
          </a:p>
          <a:p>
            <a:pPr marL="0" lvl="0" indent="0" algn="l" rtl="0">
              <a:buNone/>
            </a:pPr>
            <a:r>
              <a:rPr lang="en-GB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Interactions</a:t>
            </a:r>
            <a:r>
              <a:rPr lang="en-GB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algn="l" rtl="0">
              <a:buNone/>
            </a:pPr>
            <a:r>
              <a:rPr lang="en-GB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Increased INR (↑ bleeding risk):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Antibiotics, amiodarone, NSAIDs.</a:t>
            </a:r>
          </a:p>
          <a:p>
            <a:pPr marL="457200" lvl="1" indent="0" algn="l" rtl="0">
              <a:buNone/>
            </a:pPr>
            <a:r>
              <a:rPr lang="en-GB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Decreased INR (↓ effect):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Green leafy vegetables, </a:t>
            </a:r>
            <a:r>
              <a:rPr lang="en-GB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rifampin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0564538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GB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 Oral Anticoagulants (DOACs)</a:t>
            </a:r>
          </a:p>
          <a:p>
            <a:pPr algn="l" rtl="0"/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 Thrombin Inhibitors: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Dabigatran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(Reversal agent: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Idarucizumab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l" rtl="0"/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Inhibitors: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Rivaroxaban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Apixaban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Edoxaban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(Reversal agent: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Andexanet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alfa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l" rtl="0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en-GB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Advantages over Warfarin:</a:t>
            </a:r>
            <a:endParaRPr lang="en-GB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algn="l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INR monitoring required.</a:t>
            </a:r>
          </a:p>
          <a:p>
            <a:pPr marL="457200" lvl="1" indent="0" algn="l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Fewer drug and food interactions.</a:t>
            </a:r>
          </a:p>
          <a:p>
            <a:pPr marL="0" indent="0" algn="l">
              <a:buNone/>
            </a:pP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3273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728" y="406654"/>
            <a:ext cx="10972800" cy="5811266"/>
          </a:xfrm>
        </p:spPr>
        <p:txBody>
          <a:bodyPr/>
          <a:lstStyle/>
          <a:p>
            <a:pPr marL="0" indent="0" algn="l" rtl="0">
              <a:buNone/>
            </a:pPr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GB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Antiplatelet Drugs</a:t>
            </a:r>
          </a:p>
          <a:p>
            <a:pPr marL="0" indent="0" algn="l" rtl="0">
              <a:buNone/>
            </a:pPr>
            <a:r>
              <a:rPr lang="en-GB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Prevent platelet aggregation → used mainly in 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arterial thrombosis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(e.g., MI, stroke).</a:t>
            </a:r>
          </a:p>
          <a:p>
            <a:pPr marL="0" indent="0" algn="l" rtl="0">
              <a:buNone/>
            </a:pPr>
            <a:r>
              <a:rPr lang="en-GB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a\ Aspirin </a:t>
            </a:r>
            <a:r>
              <a:rPr lang="en-GB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(Acetylsalicylic Acid)</a:t>
            </a:r>
          </a:p>
          <a:p>
            <a:pPr marL="0" indent="0" algn="l" rtl="0">
              <a:buNone/>
            </a:pPr>
            <a:r>
              <a:rPr lang="en-GB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Mechanism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algn="l" rtl="0">
              <a:buNone/>
            </a:pP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Irreversible COX-1 inhibition → ↓ thromboxane A2 → ↓ platelet aggregation.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GB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Uses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 prevention, stroke prevention, post-stent placement.</a:t>
            </a:r>
          </a:p>
          <a:p>
            <a:pPr marL="0" indent="0" algn="l" rtl="0">
              <a:buNone/>
            </a:pPr>
            <a:r>
              <a:rPr lang="en-GB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Side Effects:</a:t>
            </a:r>
            <a:endParaRPr lang="en-GB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 bleeding, peptic ulcers, Reye’s syndrome (children).</a:t>
            </a:r>
          </a:p>
          <a:p>
            <a:pPr marL="0" indent="0" algn="l" rtl="0">
              <a:buNone/>
            </a:pP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5116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548640"/>
            <a:ext cx="10972800" cy="5579110"/>
          </a:xfrm>
        </p:spPr>
        <p:txBody>
          <a:bodyPr/>
          <a:lstStyle/>
          <a:p>
            <a:pPr marL="0" indent="0" algn="l">
              <a:buNone/>
            </a:pPr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GB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P2Y12 </a:t>
            </a:r>
            <a:r>
              <a:rPr lang="en-GB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Inhibitors 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Clopidogrel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Prasugrel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Ticagrelor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 algn="l">
              <a:buNone/>
            </a:pPr>
            <a:r>
              <a:rPr lang="en-GB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Mechanism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algn="l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Block 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ADP receptors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inhibit platelet activation.</a:t>
            </a:r>
          </a:p>
          <a:p>
            <a:pPr marL="0" indent="0" algn="l">
              <a:buNone/>
            </a:pPr>
            <a:r>
              <a:rPr lang="en-GB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Uses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algn="l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Acute coronary syndrome, post-PCI (stent placement).</a:t>
            </a:r>
          </a:p>
          <a:p>
            <a:pPr marL="0" indent="0" algn="l">
              <a:buNone/>
            </a:pPr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GB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Glycoprotein </a:t>
            </a:r>
            <a:r>
              <a:rPr lang="en-GB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IIb</a:t>
            </a:r>
            <a:r>
              <a:rPr lang="en-GB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GB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IIIa</a:t>
            </a:r>
            <a:r>
              <a:rPr lang="en-GB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Inhibitors 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Abciximab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Eptifibatide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Tirofiban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 algn="l">
              <a:buNone/>
            </a:pPr>
            <a:r>
              <a:rPr lang="en-GB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Mechanism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algn="l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Block final step of platelet aggregation.</a:t>
            </a:r>
          </a:p>
          <a:p>
            <a:pPr marL="0" indent="0" algn="l">
              <a:buNone/>
            </a:pPr>
            <a:r>
              <a:rPr lang="en-GB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Uses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algn="l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Used during 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percutaneous coronary intervention (PCI)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>
              <a:buNone/>
            </a:pP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21455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29768"/>
            <a:ext cx="10972800" cy="5697982"/>
          </a:xfrm>
        </p:spPr>
        <p:txBody>
          <a:bodyPr/>
          <a:lstStyle/>
          <a:p>
            <a:pPr marL="0" indent="0" algn="l" rtl="0">
              <a:buNone/>
            </a:pPr>
            <a:r>
              <a:rPr lang="en-GB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GB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Thrombolytic (Fibrinolytic) Drugs</a:t>
            </a:r>
          </a:p>
          <a:p>
            <a:pPr marL="0" indent="0" algn="l" rtl="0">
              <a:buNone/>
            </a:pPr>
            <a:r>
              <a:rPr lang="en-GB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Dissolve 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existing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clots by converting 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plasminogen to plasmin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which degrades fibrin.</a:t>
            </a:r>
          </a:p>
          <a:p>
            <a:pPr marL="0" indent="0" algn="l" rtl="0">
              <a:buNone/>
            </a:pPr>
            <a:r>
              <a:rPr lang="en-GB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Examples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l" rtl="0">
              <a:buNone/>
            </a:pP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Alteplase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tPA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(Tissue Plasminogen Activator).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Streptokinase</a:t>
            </a:r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GB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Indications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l" rtl="0">
              <a:buNone/>
            </a:pP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Acute 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(within 12 hours).</a:t>
            </a:r>
          </a:p>
          <a:p>
            <a:pPr marL="0" indent="0" algn="l" rtl="0">
              <a:buNone/>
            </a:pP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Ischemic stroke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(within 3–4.5 hours).</a:t>
            </a:r>
          </a:p>
          <a:p>
            <a:pPr marL="0" indent="0" algn="l" rtl="0">
              <a:buNone/>
            </a:pP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Massive PE with hemodynamic instability.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1753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GB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Contraindications (Absolute):</a:t>
            </a:r>
          </a:p>
          <a:p>
            <a:pPr marL="0" indent="0" algn="l" rtl="0">
              <a:buNone/>
            </a:pPr>
            <a:r>
              <a:rPr lang="ar-IQ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🚫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Recent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hemorrhagic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stroke.</a:t>
            </a:r>
            <a:b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ar-IQ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🚫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Active bleeding.</a:t>
            </a:r>
            <a:b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ar-IQ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🚫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Severe hypertension (SBP &gt;180 mmHg).</a:t>
            </a:r>
          </a:p>
          <a:p>
            <a:pPr marL="0" indent="0" algn="l" rtl="0">
              <a:buNone/>
            </a:pPr>
            <a:r>
              <a:rPr lang="en-GB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Side Effects:</a:t>
            </a:r>
          </a:p>
          <a:p>
            <a:pPr marL="0" indent="0" algn="l" rtl="0">
              <a:buNone/>
            </a:pP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Major bleeding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(intracranial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hemorrhage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risk).</a:t>
            </a:r>
          </a:p>
          <a:p>
            <a:pPr marL="0" indent="0" algn="l" rtl="0">
              <a:buNone/>
            </a:pP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Allergic reactions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(streptokinase).</a:t>
            </a:r>
          </a:p>
          <a:p>
            <a:pPr marL="0" indent="0" algn="l" rtl="0">
              <a:buNone/>
            </a:pP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6028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Nursing Considerations &amp; Patient Education</a:t>
            </a:r>
            <a:endParaRPr lang="ar-IQ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8057" y="1115568"/>
            <a:ext cx="11274552" cy="509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916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38328"/>
            <a:ext cx="10972800" cy="4910328"/>
          </a:xfrm>
        </p:spPr>
        <p:txBody>
          <a:bodyPr/>
          <a:lstStyle/>
          <a:p>
            <a:pPr algn="ctr"/>
            <a:r>
              <a:rPr lang="ar-IQ" dirty="0"/>
              <a:t/>
            </a:r>
            <a:br>
              <a:rPr lang="ar-IQ" dirty="0"/>
            </a:br>
            <a:r>
              <a:rPr lang="en-US" sz="9600" dirty="0" smtClean="0"/>
              <a:t>Thank you </a:t>
            </a:r>
            <a:endParaRPr lang="ar-IQ" sz="9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361071439"/>
      </p:ext>
    </p:extLst>
  </p:cSld>
  <p:clrMapOvr>
    <a:masterClrMapping/>
  </p:clrMapOvr>
</p:sld>
</file>

<file path=ppt/theme/theme1.xml><?xml version="1.0" encoding="utf-8"?>
<a:theme xmlns:a="http://schemas.openxmlformats.org/drawingml/2006/main" name="Blue Waves">
  <a:themeElements>
    <a:clrScheme name="Blu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Blu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lu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PHARMA2 1 </Template>
  <TotalTime>53</TotalTime>
  <Words>720</Words>
  <Application>Microsoft Office PowerPoint</Application>
  <PresentationFormat>Widescreen</PresentationFormat>
  <Paragraphs>93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SimSun</vt:lpstr>
      <vt:lpstr>Arial</vt:lpstr>
      <vt:lpstr>Times New Roman</vt:lpstr>
      <vt:lpstr>Blue Waves</vt:lpstr>
      <vt:lpstr>PHARMACOLOGY II   lec 4  Anticoagulants, Antiplatelets, and Thrombolytics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Nursing Considerations &amp; Patient Education</vt:lpstr>
      <vt:lpstr> Thank you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PHARMACOLOGY II   lec 4  Anticoagulants, Antiplatelets, and Thrombolytics</dc:title>
  <dc:creator>Maher</dc:creator>
  <cp:lastModifiedBy>Maher</cp:lastModifiedBy>
  <cp:revision>6</cp:revision>
  <dcterms:created xsi:type="dcterms:W3CDTF">2025-02-18T04:04:10Z</dcterms:created>
  <dcterms:modified xsi:type="dcterms:W3CDTF">2025-02-18T04:57:41Z</dcterms:modified>
</cp:coreProperties>
</file>