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1"/>
  </p:notesMasterIdLst>
  <p:sldIdLst>
    <p:sldId id="257" r:id="rId2"/>
    <p:sldId id="265" r:id="rId3"/>
    <p:sldId id="266" r:id="rId4"/>
    <p:sldId id="258" r:id="rId5"/>
    <p:sldId id="267" r:id="rId6"/>
    <p:sldId id="271" r:id="rId7"/>
    <p:sldId id="272" r:id="rId8"/>
    <p:sldId id="273" r:id="rId9"/>
    <p:sldId id="260" r:id="rId10"/>
    <p:sldId id="274" r:id="rId11"/>
    <p:sldId id="276" r:id="rId12"/>
    <p:sldId id="275" r:id="rId13"/>
    <p:sldId id="261" r:id="rId14"/>
    <p:sldId id="262" r:id="rId15"/>
    <p:sldId id="263" r:id="rId16"/>
    <p:sldId id="268" r:id="rId17"/>
    <p:sldId id="270" r:id="rId18"/>
    <p:sldId id="269" r:id="rId19"/>
    <p:sldId id="277" r:id="rId20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542" autoAdjust="0"/>
    <p:restoredTop sz="94660"/>
  </p:normalViewPr>
  <p:slideViewPr>
    <p:cSldViewPr snapToGrid="0">
      <p:cViewPr varScale="1">
        <p:scale>
          <a:sx n="84" d="100"/>
          <a:sy n="84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F29BDDB-4F6A-4024-93EC-B9F105C816C9}" type="datetimeFigureOut">
              <a:rPr lang="ar-IQ" smtClean="0"/>
              <a:t>04/08/1446</a:t>
            </a:fld>
            <a:endParaRPr lang="ar-IQ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AD9A29E-DA53-439A-8CF7-0C60121B365B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828829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9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8" y="1196975"/>
            <a:ext cx="10943167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4" y="2422525"/>
            <a:ext cx="10949517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fld id="{B48BB017-0C76-4BD2-B0D4-40B953102121}" type="datetimeFigureOut">
              <a:rPr lang="ar-IQ" smtClean="0"/>
              <a:t>04/08/1446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fld id="{72BD494D-FF78-4BED-AD30-59BCDA8710EC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606172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BB017-0C76-4BD2-B0D4-40B953102121}" type="datetimeFigureOut">
              <a:rPr lang="ar-IQ" smtClean="0"/>
              <a:t>04/08/1446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D494D-FF78-4BED-AD30-59BCDA8710EC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22256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BB017-0C76-4BD2-B0D4-40B953102121}" type="datetimeFigureOut">
              <a:rPr lang="ar-IQ" smtClean="0"/>
              <a:t>04/08/1446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D494D-FF78-4BED-AD30-59BCDA8710EC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404093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BB017-0C76-4BD2-B0D4-40B953102121}" type="datetimeFigureOut">
              <a:rPr lang="ar-IQ" smtClean="0"/>
              <a:t>04/08/1446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D494D-FF78-4BED-AD30-59BCDA8710EC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974913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BB017-0C76-4BD2-B0D4-40B953102121}" type="datetimeFigureOut">
              <a:rPr lang="ar-IQ" smtClean="0"/>
              <a:t>04/08/1446</a:t>
            </a:fld>
            <a:endParaRPr lang="ar-IQ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D494D-FF78-4BED-AD30-59BCDA8710EC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67834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BB017-0C76-4BD2-B0D4-40B953102121}" type="datetimeFigureOut">
              <a:rPr lang="ar-IQ" smtClean="0"/>
              <a:t>04/08/1446</a:t>
            </a:fld>
            <a:endParaRPr lang="ar-IQ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D494D-FF78-4BED-AD30-59BCDA8710EC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10837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BB017-0C76-4BD2-B0D4-40B953102121}" type="datetimeFigureOut">
              <a:rPr lang="ar-IQ" smtClean="0"/>
              <a:t>04/08/1446</a:t>
            </a:fld>
            <a:endParaRPr lang="ar-IQ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D494D-FF78-4BED-AD30-59BCDA8710EC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2009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BB017-0C76-4BD2-B0D4-40B953102121}" type="datetimeFigureOut">
              <a:rPr lang="ar-IQ" smtClean="0"/>
              <a:t>04/08/1446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D494D-FF78-4BED-AD30-59BCDA8710EC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7698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BB017-0C76-4BD2-B0D4-40B953102121}" type="datetimeFigureOut">
              <a:rPr lang="ar-IQ" smtClean="0"/>
              <a:t>04/08/1446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D494D-FF78-4BED-AD30-59BCDA8710EC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6779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BB017-0C76-4BD2-B0D4-40B953102121}" type="datetimeFigureOut">
              <a:rPr lang="ar-IQ" smtClean="0"/>
              <a:t>04/08/1446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D494D-FF78-4BED-AD30-59BCDA8710EC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40834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BB017-0C76-4BD2-B0D4-40B953102121}" type="datetimeFigureOut">
              <a:rPr lang="ar-IQ" smtClean="0"/>
              <a:t>04/08/1446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D494D-FF78-4BED-AD30-59BCDA8710EC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873253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9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190501"/>
            <a:ext cx="1097280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174750"/>
            <a:ext cx="10972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 noProof="1" dirty="0"/>
            </a:lvl1pPr>
          </a:lstStyle>
          <a:p>
            <a:fld id="{B48BB017-0C76-4BD2-B0D4-40B953102121}" type="datetimeFigureOut">
              <a:rPr lang="ar-IQ" smtClean="0"/>
              <a:t>04/08/1446</a:t>
            </a:fld>
            <a:endParaRPr lang="ar-IQ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 noProof="1" dirty="0"/>
            </a:lvl1pPr>
          </a:lstStyle>
          <a:p>
            <a:endParaRPr lang="ar-IQ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noProof="1" dirty="0">
                <a:ea typeface="+mn-ea"/>
              </a:defRPr>
            </a:lvl1pPr>
          </a:lstStyle>
          <a:p>
            <a:fld id="{72BD494D-FF78-4BED-AD30-59BCDA8710EC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66057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938" y="960121"/>
            <a:ext cx="10943167" cy="2953512"/>
          </a:xfrm>
        </p:spPr>
        <p:txBody>
          <a:bodyPr/>
          <a:lstStyle/>
          <a:p>
            <a:pPr rtl="0"/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PHARMACOLOGY II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err="1" smtClean="0"/>
              <a:t>lec</a:t>
            </a:r>
            <a:r>
              <a:rPr lang="en-US" dirty="0" smtClean="0"/>
              <a:t> 2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Drug Therapy Across Different Life Stages: Pregnancy, Pediatrics, and Geriatrics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0782" y="4927981"/>
            <a:ext cx="10949517" cy="1752600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By : Dr.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Maysam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Ali Ameen </a:t>
            </a:r>
            <a:endParaRPr lang="ar-IQ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488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88" y="245365"/>
            <a:ext cx="11878056" cy="1098803"/>
          </a:xfrm>
        </p:spPr>
        <p:txBody>
          <a:bodyPr/>
          <a:lstStyle/>
          <a:p>
            <a:pPr lvl="0" rtl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Drug Therapy During Pregnancy and Breastfeeding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IQ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" y="1097280"/>
            <a:ext cx="11494008" cy="5030470"/>
          </a:xfrm>
        </p:spPr>
        <p:txBody>
          <a:bodyPr/>
          <a:lstStyle/>
          <a:p>
            <a:pPr marL="0" indent="0" algn="l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Placental Transfer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Most drugs can cross the placenta to some extent, potentially affecting the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fetus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IQ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Teratogenicity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Certain drugs can cause congenital malformations, especially during the first trimester (organogenesis phase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Pharmacokinetic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Pregnancy alters absorption, distribution (increased blood volume), metabolism, and excretion, affecting drug levels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IQ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Breastfeeding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Drugs can be excreted in breast milk, posing risks to the infant.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637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30352"/>
            <a:ext cx="8186928" cy="5907024"/>
          </a:xfrm>
        </p:spPr>
        <p:txBody>
          <a:bodyPr/>
          <a:lstStyle/>
          <a:p>
            <a:pPr mar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 Practices:</a:t>
            </a:r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teratogenic drugs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(e.g., isotretinoin, thalidomide).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the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lowest effective dose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shortest duration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possible.</a:t>
            </a:r>
          </a:p>
          <a:p>
            <a:pPr marL="0" indent="0" algn="l" rtl="0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FDA Pregnancy Categories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(now replaced by detailed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labeling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guide the safety of medications.</a:t>
            </a:r>
          </a:p>
          <a:p>
            <a:pPr marL="0" indent="0" algn="l" rtl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 for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neonatal withdrawal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drugs like opioids or SSRIs are used.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0" y="4070985"/>
            <a:ext cx="3054096" cy="2466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7656" y="1051560"/>
            <a:ext cx="3191256" cy="282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60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1"/>
            <a:ext cx="10972800" cy="632459"/>
          </a:xfrm>
        </p:spPr>
        <p:txBody>
          <a:bodyPr/>
          <a:lstStyle/>
          <a:p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0" y="205295"/>
            <a:ext cx="11620500" cy="592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97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Common Concerns:</a:t>
            </a:r>
          </a:p>
          <a:p>
            <a:pPr marL="0" indent="0" algn="l" rtl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Antibiotics: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Penicillins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cephalosporins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generally safe; tetracyclines should be avoided (risk of teeth discoloration).</a:t>
            </a:r>
          </a:p>
          <a:p>
            <a:pPr marL="0" indent="0" algn="l" rtl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Antiepileptics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 with caution; folic acid supplementation is recommended to reduce neural tube defects.</a:t>
            </a:r>
          </a:p>
          <a:p>
            <a:pPr marL="0" indent="0" algn="l" rtl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 Management: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Acetaminophen is preferred over NSAIDs (risk of premature ductus arteriosus closure).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490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Breastfeeding and Medication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Drug transfer into breast milk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Infant exposure calculation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Safe medications during lactation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Medications requiring temporary cessation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Monitoring infant for adverse effects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315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6032"/>
            <a:ext cx="10972800" cy="5871718"/>
          </a:xfrm>
        </p:spPr>
        <p:txBody>
          <a:bodyPr/>
          <a:lstStyle/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Breastfeeding and Medication Exposure in Infants</a:t>
            </a:r>
          </a:p>
          <a:p>
            <a:pPr marL="0" indent="0" algn="l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half of women use medications during breastfeeding, exposing infants to medication exposure.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Adverse drug reactions may occur in infants, but are rarely reported.</a:t>
            </a: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Disposition of maternal drugs in breast milk is described by relative infant dose (RID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760" y="4524184"/>
            <a:ext cx="6126480" cy="1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60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0"/>
            <a:ext cx="10972800" cy="567055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Most drugs show RID values of &lt;10%, indicating drug concentrations in infant serum do not reach therapeutic levels in adults.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RID is a function of milk-to-(maternal) plasma drug concentration ratio (MP ratio) and maternal drug clearance.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Some drugs show an MP ratio of &lt;1 but an RID as high as 50–70%, while morphine shows an MP ratio of 2 but an RID in the range of 5%.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904" y="4635246"/>
            <a:ext cx="4151376" cy="139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38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2608"/>
            <a:ext cx="10972800" cy="1060704"/>
          </a:xfrm>
        </p:spPr>
        <p:txBody>
          <a:bodyPr/>
          <a:lstStyle/>
          <a:p>
            <a:pPr lvl="0">
              <a:spcBef>
                <a:spcPct val="20000"/>
              </a:spcBef>
            </a:pPr>
            <a:r>
              <a:rPr lang="en-GB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Drug Therapy for </a:t>
            </a:r>
            <a:r>
              <a:rPr lang="en-GB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Pediatric</a:t>
            </a:r>
            <a:r>
              <a:rPr lang="en-GB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Patients:</a:t>
            </a:r>
            <a:br>
              <a:rPr lang="en-GB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Considerations: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Immature Organ Function: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Liver enzymes and renal clearance are underdeveloped, affecting drug metabolism and excretion.</a:t>
            </a:r>
          </a:p>
          <a:p>
            <a:pPr marL="0" indent="0" algn="l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Dosing Adjustments: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Doses are often weight-based (mg/kg) or based on body surface area.</a:t>
            </a:r>
          </a:p>
          <a:p>
            <a:pPr marL="0" indent="0" algn="l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Blood-Brain Barrier: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Less developed in neonates, increasing CNS drug penetration and potential toxicity.</a:t>
            </a:r>
          </a:p>
          <a:p>
            <a:pPr marL="0" indent="0" algn="l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032" y="4572000"/>
            <a:ext cx="3593592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Developmental Pharmacology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Age-related differences in drug absorption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Distribution variations in children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Metabolic pathway development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Excretion considerations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Body surface area calculations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90102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Pediatric Dosing Principles</a:t>
            </a:r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Weight-based dosing formulas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Surface area calculations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Age-specific considerations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Maximum/minimum dose limits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Dose frequency adjustments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67715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1"/>
            <a:ext cx="10972800" cy="952499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do I calculate BSA for </a:t>
            </a:r>
            <a:r>
              <a:rPr lang="en-GB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pediatrics</a:t>
            </a: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IQ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552" y="1275334"/>
            <a:ext cx="5864352" cy="4953000"/>
          </a:xfrm>
        </p:spPr>
        <p:txBody>
          <a:bodyPr/>
          <a:lstStyle/>
          <a:p>
            <a:pPr marL="514350" indent="-514350" algn="l" rtl="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child's weight (in kilograms – kg).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 the child's height or length (in centimeters – cm).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Multiply the weight and height.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 the result by 3600.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the square root of that number.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824" y="1421638"/>
            <a:ext cx="5294376" cy="397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35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11480"/>
            <a:ext cx="10972800" cy="5716270"/>
          </a:xfrm>
        </p:spPr>
        <p:txBody>
          <a:bodyPr/>
          <a:lstStyle/>
          <a:p>
            <a:pPr marL="0" indent="0" algn="l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 Practices: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pediatric-specific formulations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design and development of novel dosage forms, which should be adjustable for age, palatable, easy to administer, and, at the same time, safer and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effective when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available.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Adjust dosing based on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age, weight, and developmental stage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 for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and developmental side effects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Administration techniques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503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56616"/>
            <a:ext cx="8444103" cy="5771134"/>
          </a:xfrm>
        </p:spPr>
        <p:txBody>
          <a:bodyPr/>
          <a:lstStyle/>
          <a:p>
            <a:pPr marL="0" lvl="0" indent="0" algn="l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Concerns: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Antibiotics: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Avoid sulfonamides in neonates (risk of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kernicterus </a:t>
            </a:r>
            <a:r>
              <a:rPr lang="en-US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Kernicterus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complication of severe jaundice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0" lvl="0" indent="0" algn="l">
              <a:buNone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tetracyclines in children under 8 (teeth discoloration).</a:t>
            </a:r>
          </a:p>
          <a:p>
            <a:pPr marL="0" lvl="0" indent="0" algn="l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Pain Management: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Acetaminophen and ibuprofen are safe; avoid aspirin (risk of Reye’s syndrome).</a:t>
            </a:r>
          </a:p>
          <a:p>
            <a:pPr marL="0" lvl="0" indent="0" algn="l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Vaccination Timing: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Certain immunizations may be delayed if using immunosuppressive drugs.</a:t>
            </a:r>
          </a:p>
          <a:p>
            <a:endParaRPr lang="ar-IQ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1" y="256032"/>
            <a:ext cx="3048000" cy="34655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852" y="3865753"/>
            <a:ext cx="3138297" cy="290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332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GB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Drug Therapy for Geriatric Patients:</a:t>
            </a:r>
          </a:p>
          <a:p>
            <a:pPr marL="0" indent="0" algn="l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Considerations: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Altered Pharmacokinetics: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Reduced renal and hepatic function affects drug clearance. Increased fat stores can prolong the half-life of lipophilic drugs.</a:t>
            </a:r>
          </a:p>
          <a:p>
            <a:pPr marL="0" indent="0" algn="l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Polypharmacy: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Older adults often take multiple medications, increasing the risk of drug-drug interactions and adverse effects.</a:t>
            </a:r>
          </a:p>
          <a:p>
            <a:pPr marL="0" indent="0" algn="l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Sensitivity: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Enhanced sensitivity to certain drugs, like CNS depressants (e.g., benzodiazepines).</a:t>
            </a:r>
          </a:p>
          <a:p>
            <a:pPr marL="0" indent="0" algn="l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979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0976" y="265176"/>
            <a:ext cx="10250424" cy="636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31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 Practices: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"start low, go slow"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approach—initiate treatment with low doses and titrate slowly.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tools like the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Beers Criteria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lists of medicines that may be hazardous under certain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situationsto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identify potentially inappropriate medications in older adults.</a:t>
            </a: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Regularly review medications to minimize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polypharmacy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check for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renal function (e.g.,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CrCl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eGFR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prescribing.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671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Concerns:</a:t>
            </a:r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Antihypertensives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Increased risk of orthostatic hypotension; monitor closely.</a:t>
            </a:r>
          </a:p>
          <a:p>
            <a:pPr marL="0" indent="0" algn="l" rtl="0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CNS Drugs: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Higher risk of sedation, falls, and cognitive impairment with benzodiazepines, antipsychotics, and anticholinergics.</a:t>
            </a:r>
          </a:p>
          <a:p>
            <a:pPr marL="0" indent="0" algn="l" rtl="0">
              <a:buNone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NSAIDs: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Increased risk of GI bleeding and renal dysfunction.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911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62072"/>
            <a:ext cx="10972800" cy="1572768"/>
          </a:xfrm>
        </p:spPr>
        <p:txBody>
          <a:bodyPr/>
          <a:lstStyle/>
          <a:p>
            <a:pPr algn="ctr"/>
            <a:r>
              <a:rPr lang="ar-IQ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lang="en-US" sz="9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THANK YOU</a:t>
            </a:r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endParaRPr lang="ar-IQ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434899"/>
      </p:ext>
    </p:extLst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PHARMA2 1 </Template>
  <TotalTime>162</TotalTime>
  <Words>789</Words>
  <Application>Microsoft Office PowerPoint</Application>
  <PresentationFormat>Widescreen</PresentationFormat>
  <Paragraphs>76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SimSun</vt:lpstr>
      <vt:lpstr>Algerian</vt:lpstr>
      <vt:lpstr>Arial</vt:lpstr>
      <vt:lpstr>Calibri</vt:lpstr>
      <vt:lpstr>Symbol</vt:lpstr>
      <vt:lpstr>Times New Roman</vt:lpstr>
      <vt:lpstr>Blue Waves</vt:lpstr>
      <vt:lpstr>PHARMACOLOGY II   lec 2  Drug Therapy Across Different Life Stages: Pregnancy, Pediatrics, and Geriatrics</vt:lpstr>
      <vt:lpstr>Drug Therapy During Pregnancy and Breastfeeding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Drug Therapy for Pediatric Patients: </vt:lpstr>
      <vt:lpstr>PowerPoint Presentation</vt:lpstr>
      <vt:lpstr>PowerPoint Presentation</vt:lpstr>
      <vt:lpstr>How do I calculate BSA for pediatrics?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PHARMACOLOGY II   lec 2  Antimicrobial Drugs</dc:title>
  <dc:creator>Maher</dc:creator>
  <cp:lastModifiedBy>Maher</cp:lastModifiedBy>
  <cp:revision>15</cp:revision>
  <dcterms:created xsi:type="dcterms:W3CDTF">2025-02-01T03:42:35Z</dcterms:created>
  <dcterms:modified xsi:type="dcterms:W3CDTF">2025-02-02T04:01:08Z</dcterms:modified>
</cp:coreProperties>
</file>